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67" r:id="rId4"/>
    <p:sldId id="262" r:id="rId5"/>
    <p:sldId id="263" r:id="rId6"/>
    <p:sldId id="264" r:id="rId7"/>
    <p:sldId id="271" r:id="rId8"/>
    <p:sldId id="266" r:id="rId9"/>
    <p:sldId id="270" r:id="rId10"/>
    <p:sldId id="268" r:id="rId11"/>
    <p:sldId id="269" r:id="rId12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51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12/03/2021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12/03/2021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12/03/2021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12/03/2021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12/03/2021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12/03/2021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12/03/2021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12/03/2021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12/03/2021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63046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4500" dirty="0">
                <a:latin typeface="Arial Nova Cond Light" panose="020B0306020202020204" pitchFamily="34" charset="0"/>
              </a:rPr>
              <a:t>Smart Dryer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  <a:latin typeface="Arial Nova Cond Light" panose="020B0306020202020204" pitchFamily="34" charset="0"/>
              </a:rPr>
              <a:t>Matteo Baschieri</a:t>
            </a:r>
          </a:p>
          <a:p>
            <a:pPr algn="r"/>
            <a:r>
              <a:rPr lang="it-IT" dirty="0">
                <a:solidFill>
                  <a:schemeClr val="bg1"/>
                </a:solidFill>
                <a:latin typeface="Arial Nova Cond Light" panose="020B0306020202020204" pitchFamily="34" charset="0"/>
              </a:rPr>
              <a:t>Valentina Grieci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FE8AD4-63C3-4C2F-A53E-D32C4301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500" dirty="0" err="1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Conclusion</a:t>
            </a:r>
            <a:b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3596A40-4286-48E0-900B-9F2D160F5C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137" y="1474077"/>
                <a:ext cx="8323726" cy="4516820"/>
              </a:xfrm>
            </p:spPr>
            <p:txBody>
              <a:bodyPr>
                <a:normAutofit/>
              </a:bodyPr>
              <a:lstStyle/>
              <a:p>
                <a:r>
                  <a:rPr lang="it-IT" sz="1800" dirty="0" err="1">
                    <a:latin typeface="Arial Nova Cond Light" panose="020B0306020202020204" pitchFamily="34" charset="0"/>
                  </a:rPr>
                  <a:t>Advantages</a:t>
                </a:r>
                <a:r>
                  <a:rPr lang="it-IT" sz="1800" dirty="0">
                    <a:latin typeface="Arial Nova Cond Light" panose="020B0306020202020204" pitchFamily="34" charset="0"/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1800" dirty="0">
                    <a:latin typeface="Arial Nova Cond Light" panose="020B0306020202020204" pitchFamily="34" charset="0"/>
                  </a:rPr>
                  <a:t>Good time </a:t>
                </a:r>
                <a:r>
                  <a:rPr lang="it-IT" sz="1800" dirty="0" err="1">
                    <a:latin typeface="Arial Nova Cond Light" panose="020B0306020202020204" pitchFamily="34" charset="0"/>
                  </a:rPr>
                  <a:t>efficiency</a:t>
                </a:r>
                <a:endParaRPr lang="it-IT" sz="1800" dirty="0">
                  <a:latin typeface="Arial Nova Cond Light" panose="020B0306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1800" dirty="0">
                    <a:latin typeface="Arial Nova Cond Light" panose="020B0306020202020204" pitchFamily="34" charset="0"/>
                  </a:rPr>
                  <a:t>Cheap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1800" dirty="0">
                    <a:latin typeface="Arial Nova Cond Light" panose="020B0306020202020204" pitchFamily="34" charset="0"/>
                  </a:rPr>
                  <a:t>Low </a:t>
                </a:r>
                <a:r>
                  <a:rPr lang="it-IT" sz="1800" dirty="0" err="1">
                    <a:latin typeface="Arial Nova Cond Light" panose="020B0306020202020204" pitchFamily="34" charset="0"/>
                  </a:rPr>
                  <a:t>consumption</a:t>
                </a:r>
                <a:endParaRPr lang="it-IT" sz="1800" dirty="0">
                  <a:latin typeface="Arial Nova Cond Light" panose="020B0306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1800" dirty="0">
                    <a:latin typeface="Arial Nova Cond Light" panose="020B0306020202020204" pitchFamily="34" charset="0"/>
                  </a:rPr>
                  <a:t>Small size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1800" dirty="0" err="1">
                    <a:latin typeface="Arial Nova Cond Light" panose="020B0306020202020204" pitchFamily="34" charset="0"/>
                  </a:rPr>
                  <a:t>Quiet</a:t>
                </a:r>
                <a:endParaRPr lang="it-IT" sz="1800" dirty="0">
                  <a:latin typeface="Arial Nova Cond Light" panose="020B0306020202020204" pitchFamily="34" charset="0"/>
                </a:endParaRPr>
              </a:p>
              <a:p>
                <a:endParaRPr lang="it-IT" sz="1800" dirty="0">
                  <a:latin typeface="Arial Nova Cond Light" panose="020B0306020202020204" pitchFamily="34" charset="0"/>
                </a:endParaRPr>
              </a:p>
              <a:p>
                <a:r>
                  <a:rPr lang="it-IT" sz="1800" dirty="0" err="1">
                    <a:latin typeface="Arial Nova Cond Light" panose="020B0306020202020204" pitchFamily="34" charset="0"/>
                  </a:rPr>
                  <a:t>Further</a:t>
                </a:r>
                <a:r>
                  <a:rPr lang="it-IT" sz="1800" dirty="0">
                    <a:latin typeface="Arial Nova Cond Light" panose="020B0306020202020204" pitchFamily="34" charset="0"/>
                  </a:rPr>
                  <a:t> </a:t>
                </a:r>
                <a:r>
                  <a:rPr lang="it-IT" sz="1800" dirty="0" err="1">
                    <a:latin typeface="Arial Nova Cond Light" panose="020B0306020202020204" pitchFamily="34" charset="0"/>
                  </a:rPr>
                  <a:t>improvment</a:t>
                </a:r>
                <a:r>
                  <a:rPr lang="it-IT" sz="1800" dirty="0">
                    <a:latin typeface="Arial Nova Cond Light" panose="020B0306020202020204" pitchFamily="34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rgbClr val="000000"/>
                    </a:solidFill>
                    <a:latin typeface="Arial Nova Cond Light" panose="020B0306020202020204" pitchFamily="34" charset="0"/>
                    <a:ea typeface="Calibri" panose="020F0502020204030204" pitchFamily="34" charset="0"/>
                    <a:cs typeface="Segoe UI" panose="020B0502040204020203" pitchFamily="34" charset="0"/>
                  </a:rPr>
                  <a:t>Explicit </a:t>
                </a:r>
                <a14:m>
                  <m:oMath xmlns:m="http://schemas.openxmlformats.org/officeDocument/2006/math"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𝐶</m:t>
                    </m:r>
                    <m:d>
                      <m:dPr>
                        <m:ctrlPr>
                          <a:rPr lang="it-IT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𝑇</m:t>
                        </m:r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𝑎𝑖𝑟</m:t>
                            </m:r>
                          </m:sub>
                        </m:s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𝑅𝐻</m:t>
                        </m:r>
                      </m:e>
                    </m:d>
                  </m:oMath>
                </a14:m>
                <a:r>
                  <a:rPr lang="en-GB" sz="1800" dirty="0">
                    <a:solidFill>
                      <a:srgbClr val="000000"/>
                    </a:solidFill>
                    <a:effectLst/>
                    <a:latin typeface="Arial Nova Cond Light" panose="020B0306020202020204" pitchFamily="34" charset="0"/>
                    <a:ea typeface="Calibri" panose="020F0502020204030204" pitchFamily="34" charset="0"/>
                    <a:cs typeface="Segoe UI" panose="020B0502040204020203" pitchFamily="34" charset="0"/>
                  </a:rPr>
                  <a:t> to find the optimum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𝑎𝑖𝑟</m:t>
                        </m:r>
                      </m:sub>
                    </m:sSub>
                  </m:oMath>
                </a14:m>
                <a:r>
                  <a:rPr lang="en-GB" sz="1800" dirty="0">
                    <a:solidFill>
                      <a:srgbClr val="000000"/>
                    </a:solidFill>
                    <a:effectLst/>
                    <a:latin typeface="Arial Nova Cond Light" panose="020B0306020202020204" pitchFamily="34" charset="0"/>
                    <a:ea typeface="Calibri" panose="020F0502020204030204" pitchFamily="34" charset="0"/>
                    <a:cs typeface="Segoe UI" panose="020B0502040204020203" pitchFamily="34" charset="0"/>
                  </a:rPr>
                  <a:t> and so the optimal fan.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rgbClr val="000000"/>
                    </a:solidFill>
                    <a:latin typeface="Arial Nova Cond Light" panose="020B0306020202020204" pitchFamily="34" charset="0"/>
                    <a:ea typeface="Calibri" panose="020F0502020204030204" pitchFamily="34" charset="0"/>
                    <a:cs typeface="Segoe UI" panose="020B0502040204020203" pitchFamily="34" charset="0"/>
                  </a:rPr>
                  <a:t>I</a:t>
                </a:r>
                <a:r>
                  <a:rPr lang="en-GB" sz="1800" dirty="0">
                    <a:solidFill>
                      <a:srgbClr val="000000"/>
                    </a:solidFill>
                    <a:effectLst/>
                    <a:latin typeface="Arial Nova Cond Light" panose="020B0306020202020204" pitchFamily="34" charset="0"/>
                    <a:ea typeface="Calibri" panose="020F0502020204030204" pitchFamily="34" charset="0"/>
                    <a:cs typeface="Segoe UI" panose="020B0502040204020203" pitchFamily="34" charset="0"/>
                  </a:rPr>
                  <a:t>nsert a motor to tilt the fan in order to cover a bigger portion of the rack.</a:t>
                </a:r>
                <a:endParaRPr lang="it-IT" sz="1800" dirty="0">
                  <a:latin typeface="Arial Nova Cond Light" panose="020B0306020202020204" pitchFamily="34" charset="0"/>
                </a:endParaRP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3596A40-4286-48E0-900B-9F2D160F5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137" y="1474077"/>
                <a:ext cx="8323726" cy="4516820"/>
              </a:xfrm>
              <a:blipFill>
                <a:blip r:embed="rId2"/>
                <a:stretch>
                  <a:fillRect l="-586" t="-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F026BBC9-EFEF-42AC-8CEC-0B94936B1922}"/>
              </a:ext>
            </a:extLst>
          </p:cNvPr>
          <p:cNvSpPr/>
          <p:nvPr/>
        </p:nvSpPr>
        <p:spPr>
          <a:xfrm>
            <a:off x="184935" y="6380252"/>
            <a:ext cx="3051425" cy="33858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2664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9B502B-EC03-424D-AEAF-2AFA62D93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96" y="3101741"/>
            <a:ext cx="7743524" cy="1210377"/>
          </a:xfrm>
        </p:spPr>
        <p:txBody>
          <a:bodyPr>
            <a:normAutofit/>
          </a:bodyPr>
          <a:lstStyle/>
          <a:p>
            <a:r>
              <a:rPr lang="it-IT" sz="4000" i="1" dirty="0">
                <a:latin typeface="Arial Nova Cond Light" panose="020B0306020202020204" pitchFamily="34" charset="0"/>
              </a:rPr>
              <a:t>Thank </a:t>
            </a:r>
            <a:r>
              <a:rPr lang="it-IT" sz="4000" i="1" dirty="0" err="1">
                <a:latin typeface="Arial Nova Cond Light" panose="020B0306020202020204" pitchFamily="34" charset="0"/>
              </a:rPr>
              <a:t>you</a:t>
            </a:r>
            <a:r>
              <a:rPr lang="it-IT" sz="4000" i="1" dirty="0">
                <a:latin typeface="Arial Nova Cond Light" panose="020B0306020202020204" pitchFamily="34" charset="0"/>
              </a:rPr>
              <a:t> for </a:t>
            </a:r>
            <a:r>
              <a:rPr lang="it-IT" sz="4000" i="1" dirty="0" err="1">
                <a:latin typeface="Arial Nova Cond Light" panose="020B0306020202020204" pitchFamily="34" charset="0"/>
              </a:rPr>
              <a:t>your</a:t>
            </a:r>
            <a:r>
              <a:rPr lang="it-IT" sz="4000" i="1" dirty="0">
                <a:latin typeface="Arial Nova Cond Light" panose="020B0306020202020204" pitchFamily="34" charset="0"/>
              </a:rPr>
              <a:t> </a:t>
            </a:r>
            <a:r>
              <a:rPr lang="it-IT" sz="4000" i="1" dirty="0" err="1">
                <a:latin typeface="Arial Nova Cond Light" panose="020B0306020202020204" pitchFamily="34" charset="0"/>
              </a:rPr>
              <a:t>attention</a:t>
            </a:r>
            <a:r>
              <a:rPr lang="it-IT" sz="4000" i="1" dirty="0">
                <a:latin typeface="Arial Nova Cond Light" panose="020B0306020202020204" pitchFamily="34" charset="0"/>
              </a:rPr>
              <a:t>!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787942B-FA4B-4BDA-94AB-F437D2246DBE}"/>
              </a:ext>
            </a:extLst>
          </p:cNvPr>
          <p:cNvSpPr/>
          <p:nvPr/>
        </p:nvSpPr>
        <p:spPr>
          <a:xfrm>
            <a:off x="184935" y="6380252"/>
            <a:ext cx="3051425" cy="33858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637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>
                <a:latin typeface="Arial Nova Cond Light" panose="020B0306020202020204" pitchFamily="34" charset="0"/>
              </a:rPr>
              <a:t>Introduction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BA4B623-C5D9-48B1-8EBB-6F5140738F1C}"/>
              </a:ext>
            </a:extLst>
          </p:cNvPr>
          <p:cNvSpPr/>
          <p:nvPr/>
        </p:nvSpPr>
        <p:spPr>
          <a:xfrm>
            <a:off x="184935" y="6380252"/>
            <a:ext cx="3051425" cy="33858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45030CD-3450-4061-83BF-9DF1B2CE8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6" y="1674687"/>
            <a:ext cx="2862956" cy="19315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591AB56-2C74-4D0C-8938-17DA35573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037" y="1569617"/>
            <a:ext cx="1931541" cy="193154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6997AC8-BEEF-40CD-9652-51F245CFC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578" y="1674687"/>
            <a:ext cx="3413986" cy="204839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A525C2C-3B2A-4E46-9690-8DEF004B78BC}"/>
              </a:ext>
            </a:extLst>
          </p:cNvPr>
          <p:cNvSpPr txBox="1"/>
          <p:nvPr/>
        </p:nvSpPr>
        <p:spPr>
          <a:xfrm>
            <a:off x="541298" y="4393453"/>
            <a:ext cx="80754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Washing and drying clothes is a necessary everyday activity.</a:t>
            </a:r>
          </a:p>
          <a:p>
            <a:endParaRPr lang="en-GB" sz="1800" dirty="0">
              <a:effectLst/>
              <a:latin typeface="Arial Nova Cond Light" panose="020B0306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sz="18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There are already several devices designed to solve the problem of drying clothes.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sz="1800" dirty="0">
              <a:effectLst/>
              <a:latin typeface="Arial Nova Cond Light" panose="020B0306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sz="18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 study aims to create a low-cost smart system to optimize this process. 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0445AE-57A4-4902-907D-3DD0E988F6AD}"/>
              </a:ext>
            </a:extLst>
          </p:cNvPr>
          <p:cNvSpPr txBox="1"/>
          <p:nvPr/>
        </p:nvSpPr>
        <p:spPr>
          <a:xfrm>
            <a:off x="541298" y="3765878"/>
            <a:ext cx="21813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dirty="0">
                <a:latin typeface="Arial Nova Cond Light" panose="020B0306020202020204" pitchFamily="34" charset="0"/>
              </a:rPr>
              <a:t> Drying Rack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9BF651B-DC51-4741-BF5A-491DD0D74086}"/>
              </a:ext>
            </a:extLst>
          </p:cNvPr>
          <p:cNvSpPr txBox="1"/>
          <p:nvPr/>
        </p:nvSpPr>
        <p:spPr>
          <a:xfrm>
            <a:off x="3525940" y="3707453"/>
            <a:ext cx="21062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dirty="0" err="1">
                <a:latin typeface="Arial Nova Cond Light" panose="020B0306020202020204" pitchFamily="34" charset="0"/>
              </a:rPr>
              <a:t>Dryer</a:t>
            </a:r>
            <a:endParaRPr lang="it-IT" sz="1300" dirty="0">
              <a:latin typeface="Arial Nova Cond Light" panose="020B0306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5D999EE-5E76-49CF-A2B7-47F5A3C48538}"/>
              </a:ext>
            </a:extLst>
          </p:cNvPr>
          <p:cNvSpPr txBox="1"/>
          <p:nvPr/>
        </p:nvSpPr>
        <p:spPr>
          <a:xfrm>
            <a:off x="6295356" y="3723078"/>
            <a:ext cx="19109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</a:t>
            </a:r>
            <a:r>
              <a:rPr lang="en-GB" sz="13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lectric drying rack</a:t>
            </a:r>
            <a:endParaRPr lang="it-IT" sz="1300" dirty="0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71986A-F2E0-460F-9F41-1B3F306E3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Poll and Market Analysis</a:t>
            </a:r>
            <a:b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it-IT" dirty="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6A137389-B4E4-4C8D-949C-05012ACC27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1066633"/>
              </p:ext>
            </p:extLst>
          </p:nvPr>
        </p:nvGraphicFramePr>
        <p:xfrm>
          <a:off x="1710647" y="1528870"/>
          <a:ext cx="5659892" cy="7926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27872">
                  <a:extLst>
                    <a:ext uri="{9D8B030D-6E8A-4147-A177-3AD203B41FA5}">
                      <a16:colId xmlns:a16="http://schemas.microsoft.com/office/drawing/2014/main" val="4171904245"/>
                    </a:ext>
                  </a:extLst>
                </a:gridCol>
                <a:gridCol w="906185">
                  <a:extLst>
                    <a:ext uri="{9D8B030D-6E8A-4147-A177-3AD203B41FA5}">
                      <a16:colId xmlns:a16="http://schemas.microsoft.com/office/drawing/2014/main" val="1488012786"/>
                    </a:ext>
                  </a:extLst>
                </a:gridCol>
                <a:gridCol w="915162">
                  <a:extLst>
                    <a:ext uri="{9D8B030D-6E8A-4147-A177-3AD203B41FA5}">
                      <a16:colId xmlns:a16="http://schemas.microsoft.com/office/drawing/2014/main" val="1372994393"/>
                    </a:ext>
                  </a:extLst>
                </a:gridCol>
                <a:gridCol w="910673">
                  <a:extLst>
                    <a:ext uri="{9D8B030D-6E8A-4147-A177-3AD203B41FA5}">
                      <a16:colId xmlns:a16="http://schemas.microsoft.com/office/drawing/2014/main" val="3835715454"/>
                    </a:ext>
                  </a:extLst>
                </a:gridCol>
              </a:tblGrid>
              <a:tr h="1570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Not much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Quite enough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A lot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565952"/>
                  </a:ext>
                </a:extLst>
              </a:tr>
              <a:tr h="1570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How much is important that the clothes dry fast?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</a:rPr>
                        <a:t>16,5%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</a:rPr>
                        <a:t>47,1%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</a:rPr>
                        <a:t>36,5%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774022"/>
                  </a:ext>
                </a:extLst>
              </a:tr>
              <a:tr h="3214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How much is important that a drying system has little dimensions?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</a:rPr>
                        <a:t>11,8%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</a:rPr>
                        <a:t>60%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</a:rPr>
                        <a:t>29,4%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220126"/>
                  </a:ext>
                </a:extLst>
              </a:tr>
              <a:tr h="1570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How much is important that drying system is quiet?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</a:rPr>
                        <a:t>3,5%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</a:rPr>
                        <a:t>35,3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</a:rPr>
                        <a:t>61,2%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802776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642AFCB4-E506-4F46-AA1A-F7F73C1E7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105413"/>
              </p:ext>
            </p:extLst>
          </p:nvPr>
        </p:nvGraphicFramePr>
        <p:xfrm>
          <a:off x="1710646" y="2461255"/>
          <a:ext cx="5659893" cy="7926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9969">
                  <a:extLst>
                    <a:ext uri="{9D8B030D-6E8A-4147-A177-3AD203B41FA5}">
                      <a16:colId xmlns:a16="http://schemas.microsoft.com/office/drawing/2014/main" val="3192883161"/>
                    </a:ext>
                  </a:extLst>
                </a:gridCol>
                <a:gridCol w="1284962">
                  <a:extLst>
                    <a:ext uri="{9D8B030D-6E8A-4147-A177-3AD203B41FA5}">
                      <a16:colId xmlns:a16="http://schemas.microsoft.com/office/drawing/2014/main" val="3522225237"/>
                    </a:ext>
                  </a:extLst>
                </a:gridCol>
                <a:gridCol w="1284962">
                  <a:extLst>
                    <a:ext uri="{9D8B030D-6E8A-4147-A177-3AD203B41FA5}">
                      <a16:colId xmlns:a16="http://schemas.microsoft.com/office/drawing/2014/main" val="3661176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Considering a drying system would you choose: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(1)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(2)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334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+mj-lt"/>
                        <a:buAutoNum type="arabicParenBoth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Fast but expensive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arenBoth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Slow but cheap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</a:rPr>
                        <a:t>23,5 %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</a:rPr>
                        <a:t>76,5%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452782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+mj-lt"/>
                        <a:buAutoNum type="arabicParenBoth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Fast but with high consumption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arenBoth"/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Slow but with low consumption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  <a:latin typeface="Arial Nova Cond Light" panose="020B0306020202020204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</a:rPr>
                        <a:t>9%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</a:rPr>
                        <a:t>89,4%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137175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51EA3DE2-52E0-4350-AD6E-7140551B6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74436" y="104747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A5C32D2-A390-4900-875F-FF6CC7F8B5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55" y="3417353"/>
            <a:ext cx="4568474" cy="210315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3A728BD-08DA-4443-B948-3C9BF7519968}"/>
              </a:ext>
            </a:extLst>
          </p:cNvPr>
          <p:cNvSpPr txBox="1"/>
          <p:nvPr/>
        </p:nvSpPr>
        <p:spPr>
          <a:xfrm>
            <a:off x="2633143" y="5583488"/>
            <a:ext cx="419168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>
                <a:solidFill>
                  <a:srgbClr val="000000"/>
                </a:solidFill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Comparison of the main characteristics of the drying systems</a:t>
            </a:r>
            <a:endParaRPr lang="it-IT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BE5655E-D454-4B48-B5DF-F5C517E0464D}"/>
              </a:ext>
            </a:extLst>
          </p:cNvPr>
          <p:cNvSpPr/>
          <p:nvPr/>
        </p:nvSpPr>
        <p:spPr>
          <a:xfrm>
            <a:off x="184935" y="6380252"/>
            <a:ext cx="3051425" cy="33858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427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7F7A94-598E-4299-9F5D-033F2FE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28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System Description</a:t>
            </a:r>
            <a:b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D73F0AD-7EFF-40B1-B115-C2C09269ED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9883" y="1394716"/>
                <a:ext cx="8323726" cy="4525963"/>
              </a:xfrm>
            </p:spPr>
            <p:txBody>
              <a:bodyPr/>
              <a:lstStyle/>
              <a:p>
                <a:endParaRPr lang="it-IT" sz="1800" dirty="0">
                  <a:solidFill>
                    <a:srgbClr val="8EAADB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it-IT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</a:t>
                </a:r>
                <a:r>
                  <a:rPr lang="en-GB" sz="1800" dirty="0">
                    <a:effectLst/>
                    <a:latin typeface="Arial Nova Cond Light" panose="020B0306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he moisture content can be approximated as a linear function of time:</a:t>
                </a:r>
                <a:endParaRPr lang="it-IT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𝑚</m:t>
                      </m:r>
                      <m:d>
                        <m:d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𝐶</m:t>
                      </m:r>
                      <m:d>
                        <m:d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𝑎𝑖𝑟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𝑅𝐻</m:t>
                          </m:r>
                        </m:e>
                      </m:d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t-IT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n-GB" sz="1800" dirty="0">
                    <a:latin typeface="Arial Nova Cond Light" panose="020B0306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</a:t>
                </a:r>
                <a:r>
                  <a:rPr lang="en-GB" sz="1800" dirty="0">
                    <a:effectLst/>
                    <a:latin typeface="Arial Nova Cond Light" panose="020B0306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otal time to dry the clothes: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𝑡𝑜𝑡</m:t>
                          </m:r>
                        </m:sub>
                      </m:sSub>
                      <m:d>
                        <m:d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𝑜𝑛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+(1−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𝑜𝑓𝑓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  <a:p>
                <a:r>
                  <a:rPr lang="en-GB" sz="1800" dirty="0">
                    <a:effectLst/>
                    <a:latin typeface="Arial Nova Cond Light" panose="020B0306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𝑜𝑛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𝑝𝑒𝑟𝑖𝑜𝑑</m:t>
                            </m:r>
                          </m:sub>
                        </m:sSub>
                      </m:den>
                    </m:f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𝑜𝑛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𝑜𝑛</m:t>
                            </m:r>
                          </m:sub>
                        </m:s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𝑜𝑓𝑓</m:t>
                            </m:r>
                          </m:sub>
                        </m:sSub>
                      </m:den>
                    </m:f>
                  </m:oMath>
                </a14:m>
                <a:endParaRPr lang="it-IT" sz="18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D73F0AD-7EFF-40B1-B115-C2C09269ED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9883" y="1394716"/>
                <a:ext cx="8323726" cy="4525963"/>
              </a:xfrm>
              <a:blipFill>
                <a:blip r:embed="rId2"/>
                <a:stretch>
                  <a:fillRect l="-6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54">
            <a:extLst>
              <a:ext uri="{FF2B5EF4-FFF2-40B4-BE49-F238E27FC236}">
                <a16:creationId xmlns:a16="http://schemas.microsoft.com/office/drawing/2014/main" id="{46DBAF28-934E-465E-B70A-3F39C2FEB0D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299" y="3760342"/>
            <a:ext cx="3739793" cy="2160337"/>
          </a:xfrm>
          <a:prstGeom prst="rect">
            <a:avLst/>
          </a:prstGeom>
        </p:spPr>
      </p:pic>
      <p:sp>
        <p:nvSpPr>
          <p:cNvPr id="6" name="Rectangle 56">
            <a:extLst>
              <a:ext uri="{FF2B5EF4-FFF2-40B4-BE49-F238E27FC236}">
                <a16:creationId xmlns:a16="http://schemas.microsoft.com/office/drawing/2014/main" id="{29284C75-A3FD-418D-919D-5F16918FA176}"/>
              </a:ext>
            </a:extLst>
          </p:cNvPr>
          <p:cNvSpPr/>
          <p:nvPr/>
        </p:nvSpPr>
        <p:spPr>
          <a:xfrm>
            <a:off x="3482782" y="3675677"/>
            <a:ext cx="719426" cy="35473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4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 [min]</a:t>
            </a:r>
            <a:endParaRPr lang="it-IT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55">
            <a:extLst>
              <a:ext uri="{FF2B5EF4-FFF2-40B4-BE49-F238E27FC236}">
                <a16:creationId xmlns:a16="http://schemas.microsoft.com/office/drawing/2014/main" id="{A1122BA7-DEBF-4E85-B54C-4A7E426F94BE}"/>
              </a:ext>
            </a:extLst>
          </p:cNvPr>
          <p:cNvSpPr/>
          <p:nvPr/>
        </p:nvSpPr>
        <p:spPr>
          <a:xfrm>
            <a:off x="7719692" y="5615490"/>
            <a:ext cx="635730" cy="38985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400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 [-]</a:t>
            </a:r>
            <a:endParaRPr lang="it-IT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57">
                <a:extLst>
                  <a:ext uri="{FF2B5EF4-FFF2-40B4-BE49-F238E27FC236}">
                    <a16:creationId xmlns:a16="http://schemas.microsoft.com/office/drawing/2014/main" id="{1484971E-D7F2-4AB0-A6FF-3136CA881E19}"/>
                  </a:ext>
                </a:extLst>
              </p:cNvPr>
              <p:cNvSpPr/>
              <p:nvPr/>
            </p:nvSpPr>
            <p:spPr>
              <a:xfrm>
                <a:off x="2655600" y="4670358"/>
                <a:ext cx="1286510" cy="189026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9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With:</a:t>
                </a:r>
                <a:endParaRPr lang="it-IT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9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GB" sz="9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GB" sz="9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GB" sz="9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=1 </m:t>
                      </m:r>
                      <m:r>
                        <a:rPr lang="en-GB" sz="9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𝑔</m:t>
                      </m:r>
                    </m:oMath>
                  </m:oMathPara>
                </a14:m>
                <a:endParaRPr lang="it-IT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9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GB" sz="9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GB" sz="9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𝑜𝑛</m:t>
                          </m:r>
                        </m:sub>
                      </m:sSub>
                      <m:r>
                        <a:rPr lang="en-GB" sz="9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=10 </m:t>
                      </m:r>
                      <m:r>
                        <a:rPr lang="en-GB" sz="9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𝑔</m:t>
                      </m:r>
                      <m:r>
                        <a:rPr lang="en-GB" sz="9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/</m:t>
                      </m:r>
                      <m:r>
                        <a:rPr lang="en-GB" sz="9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𝑚𝑖𝑛</m:t>
                      </m:r>
                    </m:oMath>
                  </m:oMathPara>
                </a14:m>
                <a:endParaRPr lang="it-IT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9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GB" sz="9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GB" sz="9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𝑜𝑓𝑓</m:t>
                          </m:r>
                        </m:sub>
                      </m:sSub>
                      <m:r>
                        <a:rPr lang="en-GB" sz="9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=1 </m:t>
                      </m:r>
                      <m:r>
                        <a:rPr lang="en-GB" sz="9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𝑔</m:t>
                      </m:r>
                      <m:r>
                        <a:rPr lang="en-GB" sz="9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/</m:t>
                      </m:r>
                      <m:r>
                        <a:rPr lang="en-GB" sz="9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𝑚𝑖𝑛</m:t>
                      </m:r>
                    </m:oMath>
                  </m:oMathPara>
                </a14:m>
                <a:endParaRPr lang="it-IT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endParaRPr lang="it-IT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1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it-IT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40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19050" dir="2700000" algn="tl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it-IT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57">
                <a:extLst>
                  <a:ext uri="{FF2B5EF4-FFF2-40B4-BE49-F238E27FC236}">
                    <a16:creationId xmlns:a16="http://schemas.microsoft.com/office/drawing/2014/main" id="{1484971E-D7F2-4AB0-A6FF-3136CA881E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600" y="4670358"/>
                <a:ext cx="1286510" cy="1890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7A5348C1-31A3-4FA1-AF45-E3DDDCED5380}"/>
              </a:ext>
            </a:extLst>
          </p:cNvPr>
          <p:cNvSpPr/>
          <p:nvPr/>
        </p:nvSpPr>
        <p:spPr>
          <a:xfrm>
            <a:off x="184935" y="6380252"/>
            <a:ext cx="3051425" cy="33858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968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249985-381C-41E6-8D59-871AD531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5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System Specification and General Architecture</a:t>
            </a:r>
            <a:endParaRPr lang="it-IT" sz="25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BD8341-7D4E-4340-A691-912F42AB109E}"/>
              </a:ext>
            </a:extLst>
          </p:cNvPr>
          <p:cNvSpPr txBox="1"/>
          <p:nvPr/>
        </p:nvSpPr>
        <p:spPr>
          <a:xfrm>
            <a:off x="626724" y="1676548"/>
            <a:ext cx="3829662" cy="1759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system must: 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make the drying process faster, 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understand when the clothes are dry, 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notice the user that the clothes are dry.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  <p:grpSp>
        <p:nvGrpSpPr>
          <p:cNvPr id="5" name="Group 50">
            <a:extLst>
              <a:ext uri="{FF2B5EF4-FFF2-40B4-BE49-F238E27FC236}">
                <a16:creationId xmlns:a16="http://schemas.microsoft.com/office/drawing/2014/main" id="{CE0C1E5B-0010-4C10-87F8-DF6290A9DE99}"/>
              </a:ext>
            </a:extLst>
          </p:cNvPr>
          <p:cNvGrpSpPr/>
          <p:nvPr/>
        </p:nvGrpSpPr>
        <p:grpSpPr>
          <a:xfrm>
            <a:off x="626724" y="3531952"/>
            <a:ext cx="6277510" cy="1920344"/>
            <a:chOff x="0" y="0"/>
            <a:chExt cx="7544293" cy="2009775"/>
          </a:xfrm>
        </p:grpSpPr>
        <p:grpSp>
          <p:nvGrpSpPr>
            <p:cNvPr id="6" name="Group 49">
              <a:extLst>
                <a:ext uri="{FF2B5EF4-FFF2-40B4-BE49-F238E27FC236}">
                  <a16:creationId xmlns:a16="http://schemas.microsoft.com/office/drawing/2014/main" id="{BD2644A8-E601-4F23-9607-0EACD909DAF6}"/>
                </a:ext>
              </a:extLst>
            </p:cNvPr>
            <p:cNvGrpSpPr/>
            <p:nvPr/>
          </p:nvGrpSpPr>
          <p:grpSpPr>
            <a:xfrm>
              <a:off x="0" y="0"/>
              <a:ext cx="7544293" cy="2009775"/>
              <a:chOff x="0" y="0"/>
              <a:chExt cx="7544293" cy="2009775"/>
            </a:xfrm>
          </p:grpSpPr>
          <p:grpSp>
            <p:nvGrpSpPr>
              <p:cNvPr id="8" name="Group 33">
                <a:extLst>
                  <a:ext uri="{FF2B5EF4-FFF2-40B4-BE49-F238E27FC236}">
                    <a16:creationId xmlns:a16="http://schemas.microsoft.com/office/drawing/2014/main" id="{91E7AFE5-BEA1-41C9-90EA-757DDEB46479}"/>
                  </a:ext>
                </a:extLst>
              </p:cNvPr>
              <p:cNvGrpSpPr/>
              <p:nvPr/>
            </p:nvGrpSpPr>
            <p:grpSpPr>
              <a:xfrm>
                <a:off x="0" y="0"/>
                <a:ext cx="7544293" cy="1752600"/>
                <a:chOff x="0" y="0"/>
                <a:chExt cx="7544293" cy="1752600"/>
              </a:xfrm>
            </p:grpSpPr>
            <p:grpSp>
              <p:nvGrpSpPr>
                <p:cNvPr id="10" name="Group 29">
                  <a:extLst>
                    <a:ext uri="{FF2B5EF4-FFF2-40B4-BE49-F238E27FC236}">
                      <a16:creationId xmlns:a16="http://schemas.microsoft.com/office/drawing/2014/main" id="{7162801C-3FAD-41A4-A50A-F88EF26AC1EE}"/>
                    </a:ext>
                  </a:extLst>
                </p:cNvPr>
                <p:cNvGrpSpPr/>
                <p:nvPr/>
              </p:nvGrpSpPr>
              <p:grpSpPr>
                <a:xfrm>
                  <a:off x="0" y="238125"/>
                  <a:ext cx="7544293" cy="1514475"/>
                  <a:chOff x="0" y="0"/>
                  <a:chExt cx="7544293" cy="1514475"/>
                </a:xfrm>
              </p:grpSpPr>
              <p:grpSp>
                <p:nvGrpSpPr>
                  <p:cNvPr id="13" name="Group 28">
                    <a:extLst>
                      <a:ext uri="{FF2B5EF4-FFF2-40B4-BE49-F238E27FC236}">
                        <a16:creationId xmlns:a16="http://schemas.microsoft.com/office/drawing/2014/main" id="{F43068CB-901F-4B90-B3D1-B1368CB43EDB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7544293" cy="1514475"/>
                    <a:chOff x="0" y="0"/>
                    <a:chExt cx="7544293" cy="1514475"/>
                  </a:xfrm>
                </p:grpSpPr>
                <p:sp>
                  <p:nvSpPr>
                    <p:cNvPr id="15" name="Rectangle 25">
                      <a:extLst>
                        <a:ext uri="{FF2B5EF4-FFF2-40B4-BE49-F238E27FC236}">
                          <a16:creationId xmlns:a16="http://schemas.microsoft.com/office/drawing/2014/main" id="{D54FEEA3-CA1B-4EB1-895E-1B4DCEDBAF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8400" y="0"/>
                      <a:ext cx="4219575" cy="1514475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38100" cap="flat" cmpd="sng" algn="ctr">
                      <a:solidFill>
                        <a:srgbClr val="A5A5A5">
                          <a:lumMod val="7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it-IT"/>
                    </a:p>
                  </p:txBody>
                </p:sp>
                <p:sp>
                  <p:nvSpPr>
                    <p:cNvPr id="16" name="Rectangle 2">
                      <a:extLst>
                        <a:ext uri="{FF2B5EF4-FFF2-40B4-BE49-F238E27FC236}">
                          <a16:creationId xmlns:a16="http://schemas.microsoft.com/office/drawing/2014/main" id="{79BE2EB7-06F6-4A6E-A140-5408D089B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314325"/>
                      <a:ext cx="1628775" cy="438150"/>
                    </a:xfrm>
                    <a:prstGeom prst="rect">
                      <a:avLst/>
                    </a:prstGeom>
                    <a:solidFill>
                      <a:srgbClr val="70AD47"/>
                    </a:solid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Sensor I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" name="Rectangle 3">
                      <a:extLst>
                        <a:ext uri="{FF2B5EF4-FFF2-40B4-BE49-F238E27FC236}">
                          <a16:creationId xmlns:a16="http://schemas.microsoft.com/office/drawing/2014/main" id="{BBDE3951-237A-4379-9464-ABF2939776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9848" y="304479"/>
                      <a:ext cx="1880614" cy="438150"/>
                    </a:xfrm>
                    <a:prstGeom prst="rect">
                      <a:avLst/>
                    </a:prstGeom>
                    <a:solidFill>
                      <a:srgbClr val="4472C4"/>
                    </a:solid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Microcontroller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" name="Rectangle 9">
                      <a:extLst>
                        <a:ext uri="{FF2B5EF4-FFF2-40B4-BE49-F238E27FC236}">
                          <a16:creationId xmlns:a16="http://schemas.microsoft.com/office/drawing/2014/main" id="{9519B130-C446-4B50-9166-11567A3983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3745" y="144550"/>
                      <a:ext cx="1514475" cy="608025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Drying component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9" name="Rectangle 10">
                      <a:extLst>
                        <a:ext uri="{FF2B5EF4-FFF2-40B4-BE49-F238E27FC236}">
                          <a16:creationId xmlns:a16="http://schemas.microsoft.com/office/drawing/2014/main" id="{20D51C8C-8A6E-4F25-A953-FB0BC017E2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29467" y="897099"/>
                      <a:ext cx="903082" cy="366839"/>
                    </a:xfrm>
                    <a:prstGeom prst="rect">
                      <a:avLst/>
                    </a:prstGeom>
                    <a:solidFill>
                      <a:srgbClr val="ED7D31"/>
                    </a:solid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Battery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cxnSp>
                  <p:nvCxnSpPr>
                    <p:cNvPr id="20" name="Straight Connector 13">
                      <a:extLst>
                        <a:ext uri="{FF2B5EF4-FFF2-40B4-BE49-F238E27FC236}">
                          <a16:creationId xmlns:a16="http://schemas.microsoft.com/office/drawing/2014/main" id="{E2A79B33-31B5-4552-BCB3-4B7F22D38E3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638300" y="542925"/>
                      <a:ext cx="971550" cy="9525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1" name="Straight Connector 14">
                      <a:extLst>
                        <a:ext uri="{FF2B5EF4-FFF2-40B4-BE49-F238E27FC236}">
                          <a16:creationId xmlns:a16="http://schemas.microsoft.com/office/drawing/2014/main" id="{4EE04778-0C17-4DD2-B612-5EC8F6C13BA4}"/>
                        </a:ext>
                      </a:extLst>
                    </p:cNvPr>
                    <p:cNvCxnSpPr>
                      <a:stCxn id="17" idx="3"/>
                    </p:cNvCxnSpPr>
                    <p:nvPr/>
                  </p:nvCxnSpPr>
                  <p:spPr>
                    <a:xfrm flipV="1">
                      <a:off x="4490462" y="514127"/>
                      <a:ext cx="443487" cy="9201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22" name="Connector: Elbow 15">
                      <a:extLst>
                        <a:ext uri="{FF2B5EF4-FFF2-40B4-BE49-F238E27FC236}">
                          <a16:creationId xmlns:a16="http://schemas.microsoft.com/office/drawing/2014/main" id="{069297F0-E8C9-4BF7-B18D-125146877732}"/>
                        </a:ext>
                      </a:extLst>
                    </p:cNvPr>
                    <p:cNvCxnSpPr>
                      <a:stCxn id="19" idx="3"/>
                    </p:cNvCxnSpPr>
                    <p:nvPr/>
                  </p:nvCxnSpPr>
                  <p:spPr>
                    <a:xfrm flipV="1">
                      <a:off x="5132543" y="716129"/>
                      <a:ext cx="277991" cy="364390"/>
                    </a:xfrm>
                    <a:prstGeom prst="bentConnector2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sp>
                  <p:nvSpPr>
                    <p:cNvPr id="23" name="Rectangle 26">
                      <a:extLst>
                        <a:ext uri="{FF2B5EF4-FFF2-40B4-BE49-F238E27FC236}">
                          <a16:creationId xmlns:a16="http://schemas.microsoft.com/office/drawing/2014/main" id="{F017E5F5-912C-48CF-AC04-AC0DB909A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91114" y="1013358"/>
                      <a:ext cx="1953179" cy="408038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solidFill>
                            <a:srgbClr val="76717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Packaging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cxnSp>
                <p:nvCxnSpPr>
                  <p:cNvPr id="14" name="Straight Connector 12">
                    <a:extLst>
                      <a:ext uri="{FF2B5EF4-FFF2-40B4-BE49-F238E27FC236}">
                        <a16:creationId xmlns:a16="http://schemas.microsoft.com/office/drawing/2014/main" id="{15468C18-FD99-460C-AD4F-3422D726226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3209925" y="752475"/>
                    <a:ext cx="9792" cy="58102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1" name="Rectangle 31">
                  <a:extLst>
                    <a:ext uri="{FF2B5EF4-FFF2-40B4-BE49-F238E27FC236}">
                      <a16:creationId xmlns:a16="http://schemas.microsoft.com/office/drawing/2014/main" id="{683AAD67-41EC-4821-B646-BD5F24FB7141}"/>
                    </a:ext>
                  </a:extLst>
                </p:cNvPr>
                <p:cNvSpPr/>
                <p:nvPr/>
              </p:nvSpPr>
              <p:spPr>
                <a:xfrm>
                  <a:off x="2828923" y="0"/>
                  <a:ext cx="1623446" cy="390525"/>
                </a:xfrm>
                <a:prstGeom prst="rect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it-IT" sz="1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User </a:t>
                  </a:r>
                  <a:r>
                    <a:rPr lang="it-IT" sz="1400" dirty="0" err="1"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interface</a:t>
                  </a:r>
                  <a:endParaRPr lang="it-IT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2" name="Straight Connector 32">
                  <a:extLst>
                    <a:ext uri="{FF2B5EF4-FFF2-40B4-BE49-F238E27FC236}">
                      <a16:creationId xmlns:a16="http://schemas.microsoft.com/office/drawing/2014/main" id="{96446F92-0143-4FEA-82EA-D83138707160}"/>
                    </a:ext>
                  </a:extLst>
                </p:cNvPr>
                <p:cNvCxnSpPr/>
                <p:nvPr/>
              </p:nvCxnSpPr>
              <p:spPr>
                <a:xfrm flipH="1">
                  <a:off x="3429000" y="381000"/>
                  <a:ext cx="0" cy="16192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9" name="Rectangle 47">
                <a:extLst>
                  <a:ext uri="{FF2B5EF4-FFF2-40B4-BE49-F238E27FC236}">
                    <a16:creationId xmlns:a16="http://schemas.microsoft.com/office/drawing/2014/main" id="{2FF529D8-B681-45CA-A361-2AEB8E68E58E}"/>
                  </a:ext>
                </a:extLst>
              </p:cNvPr>
              <p:cNvSpPr/>
              <p:nvPr/>
            </p:nvSpPr>
            <p:spPr>
              <a:xfrm>
                <a:off x="2552700" y="1571625"/>
                <a:ext cx="1628775" cy="438150"/>
              </a:xfrm>
              <a:prstGeom prst="rect">
                <a:avLst/>
              </a:prstGeom>
              <a:solidFill>
                <a:srgbClr val="70AD47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Sensor II</a:t>
                </a:r>
                <a:endParaRPr lang="it-IT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" name="Connector: Elbow 48">
              <a:extLst>
                <a:ext uri="{FF2B5EF4-FFF2-40B4-BE49-F238E27FC236}">
                  <a16:creationId xmlns:a16="http://schemas.microsoft.com/office/drawing/2014/main" id="{489C9BCF-2D32-4A3A-8A76-BC9922D81DFB}"/>
                </a:ext>
              </a:extLst>
            </p:cNvPr>
            <p:cNvCxnSpPr/>
            <p:nvPr/>
          </p:nvCxnSpPr>
          <p:spPr>
            <a:xfrm flipH="1" flipV="1">
              <a:off x="3600450" y="1000125"/>
              <a:ext cx="647700" cy="295275"/>
            </a:xfrm>
            <a:prstGeom prst="bentConnector3">
              <a:avLst>
                <a:gd name="adj1" fmla="val 97059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F376DDE-E4B0-4D41-9BDD-448607891894}"/>
              </a:ext>
            </a:extLst>
          </p:cNvPr>
          <p:cNvSpPr txBox="1"/>
          <p:nvPr/>
        </p:nvSpPr>
        <p:spPr>
          <a:xfrm>
            <a:off x="1161279" y="5638506"/>
            <a:ext cx="43426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>
                <a:solidFill>
                  <a:srgbClr val="000000"/>
                </a:solidFill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Schematic representation of the system</a:t>
            </a:r>
            <a:endParaRPr lang="it-IT" sz="1300" dirty="0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F1651AAA-49D1-4758-8C76-E328EC10B609}"/>
              </a:ext>
            </a:extLst>
          </p:cNvPr>
          <p:cNvSpPr/>
          <p:nvPr/>
        </p:nvSpPr>
        <p:spPr>
          <a:xfrm>
            <a:off x="184935" y="6380252"/>
            <a:ext cx="3051425" cy="33858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8262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F7696-7D48-4A8A-9872-A7C641F03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5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System Characteristics</a:t>
            </a:r>
            <a:endParaRPr lang="it-IT" sz="2500" dirty="0"/>
          </a:p>
        </p:txBody>
      </p:sp>
      <p:grpSp>
        <p:nvGrpSpPr>
          <p:cNvPr id="5" name="Group 41">
            <a:extLst>
              <a:ext uri="{FF2B5EF4-FFF2-40B4-BE49-F238E27FC236}">
                <a16:creationId xmlns:a16="http://schemas.microsoft.com/office/drawing/2014/main" id="{EE074B14-5C44-435B-A42D-D5C48AF773F7}"/>
              </a:ext>
            </a:extLst>
          </p:cNvPr>
          <p:cNvGrpSpPr/>
          <p:nvPr/>
        </p:nvGrpSpPr>
        <p:grpSpPr>
          <a:xfrm>
            <a:off x="0" y="1354219"/>
            <a:ext cx="3935996" cy="3319356"/>
            <a:chOff x="0" y="0"/>
            <a:chExt cx="3064510" cy="2551430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82828AB-DFF2-40E4-83AA-FACD1562F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064510" cy="2551430"/>
            </a:xfrm>
            <a:prstGeom prst="rect">
              <a:avLst/>
            </a:prstGeom>
          </p:spPr>
        </p:pic>
        <p:pic>
          <p:nvPicPr>
            <p:cNvPr id="7" name="Picture 37">
              <a:extLst>
                <a:ext uri="{FF2B5EF4-FFF2-40B4-BE49-F238E27FC236}">
                  <a16:creationId xmlns:a16="http://schemas.microsoft.com/office/drawing/2014/main" id="{72C69018-DFF9-48A6-8636-9A6A88B24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6932" y="549612"/>
              <a:ext cx="520065" cy="677545"/>
            </a:xfrm>
            <a:prstGeom prst="rect">
              <a:avLst/>
            </a:prstGeom>
          </p:spPr>
        </p:pic>
        <p:pic>
          <p:nvPicPr>
            <p:cNvPr id="8" name="Picture 38">
              <a:extLst>
                <a:ext uri="{FF2B5EF4-FFF2-40B4-BE49-F238E27FC236}">
                  <a16:creationId xmlns:a16="http://schemas.microsoft.com/office/drawing/2014/main" id="{32BA80A4-DE58-49E5-B549-C467AA0AA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9268" y="316149"/>
              <a:ext cx="520065" cy="677545"/>
            </a:xfrm>
            <a:prstGeom prst="rect">
              <a:avLst/>
            </a:prstGeom>
          </p:spPr>
        </p:pic>
        <p:pic>
          <p:nvPicPr>
            <p:cNvPr id="9" name="Picture 39">
              <a:extLst>
                <a:ext uri="{FF2B5EF4-FFF2-40B4-BE49-F238E27FC236}">
                  <a16:creationId xmlns:a16="http://schemas.microsoft.com/office/drawing/2014/main" id="{9F33BD3B-1883-4904-818D-A7D5DCFA4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923" y="1021404"/>
              <a:ext cx="520065" cy="677545"/>
            </a:xfrm>
            <a:prstGeom prst="rect">
              <a:avLst/>
            </a:prstGeom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6E164E9-252A-4F44-A1B2-DF45665BDF21}"/>
              </a:ext>
            </a:extLst>
          </p:cNvPr>
          <p:cNvSpPr txBox="1"/>
          <p:nvPr/>
        </p:nvSpPr>
        <p:spPr>
          <a:xfrm>
            <a:off x="288521" y="5542283"/>
            <a:ext cx="4067722" cy="295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300" dirty="0">
                <a:solidFill>
                  <a:srgbClr val="000000"/>
                </a:solidFill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Possible positioning of the module on different drying rack</a:t>
            </a:r>
            <a:endParaRPr lang="it-IT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53">
            <a:extLst>
              <a:ext uri="{FF2B5EF4-FFF2-40B4-BE49-F238E27FC236}">
                <a16:creationId xmlns:a16="http://schemas.microsoft.com/office/drawing/2014/main" id="{2F4D56AB-E32A-481C-99E1-D3ADC3B92521}"/>
              </a:ext>
            </a:extLst>
          </p:cNvPr>
          <p:cNvGrpSpPr/>
          <p:nvPr/>
        </p:nvGrpSpPr>
        <p:grpSpPr>
          <a:xfrm>
            <a:off x="283477" y="4632901"/>
            <a:ext cx="1594926" cy="1020468"/>
            <a:chOff x="454743" y="-1335899"/>
            <a:chExt cx="1675893" cy="1085236"/>
          </a:xfrm>
        </p:grpSpPr>
        <p:pic>
          <p:nvPicPr>
            <p:cNvPr id="12" name="Picture 46">
              <a:extLst>
                <a:ext uri="{FF2B5EF4-FFF2-40B4-BE49-F238E27FC236}">
                  <a16:creationId xmlns:a16="http://schemas.microsoft.com/office/drawing/2014/main" id="{B1C56E64-4779-48CE-9650-B8387F687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743" y="-1335899"/>
              <a:ext cx="832998" cy="1085236"/>
            </a:xfrm>
            <a:prstGeom prst="rect">
              <a:avLst/>
            </a:prstGeom>
          </p:spPr>
        </p:pic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8DCBBD98-056F-4E8D-940D-CCE9184E50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4511" y="-1216809"/>
              <a:ext cx="956125" cy="345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it-IT" sz="13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=</a:t>
              </a:r>
              <a:r>
                <a:rPr lang="en-GB" sz="1300" dirty="0">
                  <a:effectLst/>
                  <a:latin typeface="Arial Nova Cond Light" panose="020B0306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module</a:t>
              </a:r>
              <a:endParaRPr lang="it-IT" sz="1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D8F055B-9A33-4F89-BCFB-F7326614E6F4}"/>
              </a:ext>
            </a:extLst>
          </p:cNvPr>
          <p:cNvSpPr txBox="1"/>
          <p:nvPr/>
        </p:nvSpPr>
        <p:spPr>
          <a:xfrm>
            <a:off x="4177074" y="2379225"/>
            <a:ext cx="4648885" cy="294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GB" b="1" dirty="0"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</a:t>
            </a:r>
            <a:r>
              <a:rPr lang="en-GB" sz="1800" b="1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stomer preferences adaptable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three modalities: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u="sng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fast drying</a:t>
            </a:r>
            <a:r>
              <a:rPr lang="en-GB" sz="18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fan always on until the drying is complete;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u="sng" dirty="0"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 regime:</a:t>
            </a:r>
            <a:r>
              <a:rPr lang="en-GB" sz="18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5 minutes on and 5 off, repeat until the drying is complete;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u="sng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energy saving</a:t>
            </a:r>
            <a:r>
              <a:rPr lang="en-GB" sz="18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3 minutes on and 9 off, repeat until the drying is complete.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9B8A45F-BB5C-4727-B514-5CF4EA9FCF4E}"/>
              </a:ext>
            </a:extLst>
          </p:cNvPr>
          <p:cNvSpPr/>
          <p:nvPr/>
        </p:nvSpPr>
        <p:spPr>
          <a:xfrm>
            <a:off x="184935" y="6252194"/>
            <a:ext cx="3051425" cy="33858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9D1D8-9866-475A-8FB1-8CA0DE513A8F}"/>
              </a:ext>
            </a:extLst>
          </p:cNvPr>
          <p:cNvSpPr txBox="1"/>
          <p:nvPr/>
        </p:nvSpPr>
        <p:spPr>
          <a:xfrm>
            <a:off x="4177074" y="1836926"/>
            <a:ext cx="232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 Nova Cond Light" panose="020B0306020202020204" pitchFamily="34" charset="0"/>
                <a:cs typeface="Arial" panose="020B0604020202020204" pitchFamily="34" charset="0"/>
              </a:rPr>
              <a:t>Customer rack adaptable</a:t>
            </a:r>
          </a:p>
        </p:txBody>
      </p:sp>
    </p:spTree>
    <p:extLst>
      <p:ext uri="{BB962C8B-B14F-4D97-AF65-F5344CB8AC3E}">
        <p14:creationId xmlns:p14="http://schemas.microsoft.com/office/powerpoint/2010/main" val="461786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0DF5CA-E949-4C42-B947-1D9CA5507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 dirty="0">
                <a:effectLst/>
                <a:latin typeface="Arial Nova Cond Light" panose="020B0306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Prototype</a:t>
            </a:r>
            <a:b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it-IT" dirty="0"/>
          </a:p>
        </p:txBody>
      </p:sp>
      <p:pic>
        <p:nvPicPr>
          <p:cNvPr id="4" name="Picture 34">
            <a:extLst>
              <a:ext uri="{FF2B5EF4-FFF2-40B4-BE49-F238E27FC236}">
                <a16:creationId xmlns:a16="http://schemas.microsoft.com/office/drawing/2014/main" id="{CE36F178-36E3-42B5-AECC-F2FE758141F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2" t="18141" r="17699" b="21240"/>
          <a:stretch/>
        </p:blipFill>
        <p:spPr bwMode="auto">
          <a:xfrm>
            <a:off x="4918084" y="1314418"/>
            <a:ext cx="1756509" cy="17227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asella di testo 18">
            <a:extLst>
              <a:ext uri="{FF2B5EF4-FFF2-40B4-BE49-F238E27FC236}">
                <a16:creationId xmlns:a16="http://schemas.microsoft.com/office/drawing/2014/main" id="{7D3C0BBB-980B-4689-976B-776916A93602}"/>
              </a:ext>
            </a:extLst>
          </p:cNvPr>
          <p:cNvSpPr txBox="1"/>
          <p:nvPr/>
        </p:nvSpPr>
        <p:spPr>
          <a:xfrm>
            <a:off x="4637508" y="2925264"/>
            <a:ext cx="1948503" cy="33390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300" dirty="0">
                <a:effectLst/>
                <a:latin typeface="Arial Nova Cond Light" panose="020B0306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Humidity sensor DHT11</a:t>
            </a:r>
            <a:endParaRPr lang="it-IT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  <p:pic>
        <p:nvPicPr>
          <p:cNvPr id="6" name="Picture 35">
            <a:extLst>
              <a:ext uri="{FF2B5EF4-FFF2-40B4-BE49-F238E27FC236}">
                <a16:creationId xmlns:a16="http://schemas.microsoft.com/office/drawing/2014/main" id="{4A8E4E68-887F-4539-8560-529735AD878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082" y="1370427"/>
            <a:ext cx="1756509" cy="1610684"/>
          </a:xfrm>
          <a:prstGeom prst="rect">
            <a:avLst/>
          </a:prstGeom>
        </p:spPr>
      </p:pic>
      <p:sp>
        <p:nvSpPr>
          <p:cNvPr id="7" name="Casella di testo 21">
            <a:extLst>
              <a:ext uri="{FF2B5EF4-FFF2-40B4-BE49-F238E27FC236}">
                <a16:creationId xmlns:a16="http://schemas.microsoft.com/office/drawing/2014/main" id="{EBEF5714-49A1-4FA6-B199-4CF93487B927}"/>
              </a:ext>
            </a:extLst>
          </p:cNvPr>
          <p:cNvSpPr txBox="1"/>
          <p:nvPr/>
        </p:nvSpPr>
        <p:spPr>
          <a:xfrm>
            <a:off x="6851756" y="2867479"/>
            <a:ext cx="2292244" cy="26035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300" dirty="0" err="1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Sunon</a:t>
            </a:r>
            <a:r>
              <a:rPr lang="en-GB" sz="13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MEC0381V1-A99 fan</a:t>
            </a:r>
            <a:endParaRPr lang="it-IT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9" name="Casella di testo 8">
            <a:extLst>
              <a:ext uri="{FF2B5EF4-FFF2-40B4-BE49-F238E27FC236}">
                <a16:creationId xmlns:a16="http://schemas.microsoft.com/office/drawing/2014/main" id="{96E9C752-2579-4810-B375-132B92F56E03}"/>
              </a:ext>
            </a:extLst>
          </p:cNvPr>
          <p:cNvSpPr txBox="1"/>
          <p:nvPr/>
        </p:nvSpPr>
        <p:spPr>
          <a:xfrm>
            <a:off x="7108776" y="5676208"/>
            <a:ext cx="1481772" cy="28130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300" dirty="0">
                <a:solidFill>
                  <a:srgbClr val="000000"/>
                </a:solidFill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Prototype photo</a:t>
            </a:r>
            <a:endParaRPr lang="it-IT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26E2888-0317-4A87-9E32-F38402D4CD2E}"/>
              </a:ext>
            </a:extLst>
          </p:cNvPr>
          <p:cNvSpPr/>
          <p:nvPr/>
        </p:nvSpPr>
        <p:spPr>
          <a:xfrm>
            <a:off x="184935" y="6380252"/>
            <a:ext cx="3051425" cy="33858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56A474-7780-4CA6-8470-6C7CB6671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19" y="3260737"/>
            <a:ext cx="3596744" cy="26975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BD9A07-A09F-495F-ACF3-F1CCECB1BB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39" r="5429"/>
          <a:stretch/>
        </p:blipFill>
        <p:spPr>
          <a:xfrm>
            <a:off x="3947662" y="3259955"/>
            <a:ext cx="3161113" cy="2697558"/>
          </a:xfrm>
          <a:prstGeom prst="rect">
            <a:avLst/>
          </a:prstGeom>
        </p:spPr>
      </p:pic>
      <p:sp>
        <p:nvSpPr>
          <p:cNvPr id="12" name="TextBox 25">
            <a:extLst>
              <a:ext uri="{FF2B5EF4-FFF2-40B4-BE49-F238E27FC236}">
                <a16:creationId xmlns:a16="http://schemas.microsoft.com/office/drawing/2014/main" id="{BA33EE5C-CB56-43B5-BAF6-CA18F8DB203B}"/>
              </a:ext>
            </a:extLst>
          </p:cNvPr>
          <p:cNvSpPr txBox="1"/>
          <p:nvPr/>
        </p:nvSpPr>
        <p:spPr>
          <a:xfrm>
            <a:off x="508414" y="1478973"/>
            <a:ext cx="1144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ova Cond Light" panose="020B0306020202020204" pitchFamily="34" charset="0"/>
                <a:cs typeface="Arial" panose="020B0604020202020204" pitchFamily="34" charset="0"/>
              </a:rPr>
              <a:t>Evaluate drying</a:t>
            </a:r>
          </a:p>
        </p:txBody>
      </p:sp>
      <p:cxnSp>
        <p:nvCxnSpPr>
          <p:cNvPr id="14" name="Straight Arrow Connector 27">
            <a:extLst>
              <a:ext uri="{FF2B5EF4-FFF2-40B4-BE49-F238E27FC236}">
                <a16:creationId xmlns:a16="http://schemas.microsoft.com/office/drawing/2014/main" id="{7F08CBCE-F0F1-4CB6-B29A-39A7BBEBEAB7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1652701" y="1802138"/>
            <a:ext cx="6122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28">
            <a:extLst>
              <a:ext uri="{FF2B5EF4-FFF2-40B4-BE49-F238E27FC236}">
                <a16:creationId xmlns:a16="http://schemas.microsoft.com/office/drawing/2014/main" id="{334652DF-C186-44F2-99A1-7843E422AA18}"/>
              </a:ext>
            </a:extLst>
          </p:cNvPr>
          <p:cNvSpPr txBox="1"/>
          <p:nvPr/>
        </p:nvSpPr>
        <p:spPr>
          <a:xfrm>
            <a:off x="508415" y="2239483"/>
            <a:ext cx="1144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ova Cond Light" panose="020B0306020202020204" pitchFamily="34" charset="0"/>
                <a:cs typeface="Arial" panose="020B0604020202020204" pitchFamily="34" charset="0"/>
              </a:rPr>
              <a:t>Drying</a:t>
            </a:r>
          </a:p>
          <a:p>
            <a:r>
              <a:rPr lang="en-US" dirty="0">
                <a:latin typeface="Arial Nova Cond Light" panose="020B0306020202020204" pitchFamily="34" charset="0"/>
                <a:cs typeface="Arial" panose="020B0604020202020204" pitchFamily="34" charset="0"/>
              </a:rPr>
              <a:t>component</a:t>
            </a:r>
          </a:p>
        </p:txBody>
      </p:sp>
      <p:sp>
        <p:nvSpPr>
          <p:cNvPr id="16" name="TextBox 29">
            <a:extLst>
              <a:ext uri="{FF2B5EF4-FFF2-40B4-BE49-F238E27FC236}">
                <a16:creationId xmlns:a16="http://schemas.microsoft.com/office/drawing/2014/main" id="{5300EF30-B585-4F66-8E1E-EBF2E9CE04CE}"/>
              </a:ext>
            </a:extLst>
          </p:cNvPr>
          <p:cNvSpPr txBox="1"/>
          <p:nvPr/>
        </p:nvSpPr>
        <p:spPr>
          <a:xfrm>
            <a:off x="2264923" y="2377981"/>
            <a:ext cx="51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ova Cond Light" panose="020B0306020202020204" pitchFamily="34" charset="0"/>
                <a:cs typeface="Arial" panose="020B0604020202020204" pitchFamily="34" charset="0"/>
              </a:rPr>
              <a:t>Fan</a:t>
            </a:r>
          </a:p>
        </p:txBody>
      </p:sp>
      <p:cxnSp>
        <p:nvCxnSpPr>
          <p:cNvPr id="17" name="Straight Arrow Connector 30">
            <a:extLst>
              <a:ext uri="{FF2B5EF4-FFF2-40B4-BE49-F238E27FC236}">
                <a16:creationId xmlns:a16="http://schemas.microsoft.com/office/drawing/2014/main" id="{AF31FD54-009A-441A-AAAE-DF4503DFE75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1652702" y="2562647"/>
            <a:ext cx="6122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A98558-CCD8-4C2B-81EA-217DB5385C16}"/>
              </a:ext>
            </a:extLst>
          </p:cNvPr>
          <p:cNvSpPr txBox="1"/>
          <p:nvPr/>
        </p:nvSpPr>
        <p:spPr>
          <a:xfrm>
            <a:off x="2371652" y="1492990"/>
            <a:ext cx="1279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Arial Nova Cond Light" panose="020B0306020202020204" pitchFamily="34" charset="0"/>
              </a:rPr>
              <a:t>Humidity</a:t>
            </a:r>
            <a:r>
              <a:rPr lang="it-IT" dirty="0">
                <a:latin typeface="Arial Nova Cond Light" panose="020B0306020202020204" pitchFamily="34" charset="0"/>
              </a:rPr>
              <a:t> </a:t>
            </a:r>
            <a:r>
              <a:rPr lang="it-IT" dirty="0" err="1">
                <a:latin typeface="Arial Nova Cond Light" panose="020B0306020202020204" pitchFamily="34" charset="0"/>
              </a:rPr>
              <a:t>sensor</a:t>
            </a:r>
            <a:endParaRPr lang="it-IT" dirty="0">
              <a:latin typeface="Arial Nova Cond Light" panose="020B03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705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3110D5-4364-4B05-B19E-8B9080ECD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883" y="134753"/>
            <a:ext cx="8581043" cy="840400"/>
          </a:xfrm>
        </p:spPr>
        <p:txBody>
          <a:bodyPr/>
          <a:lstStyle/>
          <a:p>
            <a:r>
              <a:rPr lang="en-GB" sz="25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Experiments: physical model </a:t>
            </a:r>
            <a:b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it-IT" dirty="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E8A20174-FB1B-4905-9AE5-A51026455D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20717"/>
              </p:ext>
            </p:extLst>
          </p:nvPr>
        </p:nvGraphicFramePr>
        <p:xfrm>
          <a:off x="436273" y="1371298"/>
          <a:ext cx="8344655" cy="10421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2405">
                  <a:extLst>
                    <a:ext uri="{9D8B030D-6E8A-4147-A177-3AD203B41FA5}">
                      <a16:colId xmlns:a16="http://schemas.microsoft.com/office/drawing/2014/main" val="493799488"/>
                    </a:ext>
                  </a:extLst>
                </a:gridCol>
                <a:gridCol w="1042405">
                  <a:extLst>
                    <a:ext uri="{9D8B030D-6E8A-4147-A177-3AD203B41FA5}">
                      <a16:colId xmlns:a16="http://schemas.microsoft.com/office/drawing/2014/main" val="2600757550"/>
                    </a:ext>
                  </a:extLst>
                </a:gridCol>
                <a:gridCol w="1042405">
                  <a:extLst>
                    <a:ext uri="{9D8B030D-6E8A-4147-A177-3AD203B41FA5}">
                      <a16:colId xmlns:a16="http://schemas.microsoft.com/office/drawing/2014/main" val="2479353567"/>
                    </a:ext>
                  </a:extLst>
                </a:gridCol>
                <a:gridCol w="1043488">
                  <a:extLst>
                    <a:ext uri="{9D8B030D-6E8A-4147-A177-3AD203B41FA5}">
                      <a16:colId xmlns:a16="http://schemas.microsoft.com/office/drawing/2014/main" val="3835473615"/>
                    </a:ext>
                  </a:extLst>
                </a:gridCol>
                <a:gridCol w="1043488">
                  <a:extLst>
                    <a:ext uri="{9D8B030D-6E8A-4147-A177-3AD203B41FA5}">
                      <a16:colId xmlns:a16="http://schemas.microsoft.com/office/drawing/2014/main" val="1641752219"/>
                    </a:ext>
                  </a:extLst>
                </a:gridCol>
                <a:gridCol w="1043488">
                  <a:extLst>
                    <a:ext uri="{9D8B030D-6E8A-4147-A177-3AD203B41FA5}">
                      <a16:colId xmlns:a16="http://schemas.microsoft.com/office/drawing/2014/main" val="1993423757"/>
                    </a:ext>
                  </a:extLst>
                </a:gridCol>
                <a:gridCol w="1043488">
                  <a:extLst>
                    <a:ext uri="{9D8B030D-6E8A-4147-A177-3AD203B41FA5}">
                      <a16:colId xmlns:a16="http://schemas.microsoft.com/office/drawing/2014/main" val="526317639"/>
                    </a:ext>
                  </a:extLst>
                </a:gridCol>
                <a:gridCol w="1043488">
                  <a:extLst>
                    <a:ext uri="{9D8B030D-6E8A-4147-A177-3AD203B41FA5}">
                      <a16:colId xmlns:a16="http://schemas.microsoft.com/office/drawing/2014/main" val="2926660326"/>
                    </a:ext>
                  </a:extLst>
                </a:gridCol>
              </a:tblGrid>
              <a:tr h="8862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OPERATING 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REGIME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Fan 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always off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q=0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2 min off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1 min on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q=0,33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1 min off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1 min on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q=0,5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2 min off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2 min on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q=0,5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3 min off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3 min on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q=0,5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2 min off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1 min on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q=0,66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Fan always on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q=1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693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TIME </a:t>
                      </a:r>
                      <a:endParaRPr lang="it-IT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</a:rPr>
                        <a:t>113 min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</a:rPr>
                        <a:t>48 min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</a:rPr>
                        <a:t>33 min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</a:rPr>
                        <a:t>38 min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</a:rPr>
                        <a:t>32 min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</a:rPr>
                        <a:t>30 min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</a:rPr>
                        <a:t>21 min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052281"/>
                  </a:ext>
                </a:extLst>
              </a:tr>
            </a:tbl>
          </a:graphicData>
        </a:graphic>
      </p:graphicFrame>
      <p:pic>
        <p:nvPicPr>
          <p:cNvPr id="5" name="Picture 60">
            <a:extLst>
              <a:ext uri="{FF2B5EF4-FFF2-40B4-BE49-F238E27FC236}">
                <a16:creationId xmlns:a16="http://schemas.microsoft.com/office/drawing/2014/main" id="{A290ECBE-AB6B-466C-9B2B-C63527AFE31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730" y="2713457"/>
            <a:ext cx="5635624" cy="2773354"/>
          </a:xfrm>
          <a:prstGeom prst="rect">
            <a:avLst/>
          </a:prstGeom>
          <a:noFill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CEAF535-B4E1-4EC8-A4FA-0ACC0D048186}"/>
              </a:ext>
            </a:extLst>
          </p:cNvPr>
          <p:cNvSpPr txBox="1"/>
          <p:nvPr/>
        </p:nvSpPr>
        <p:spPr>
          <a:xfrm>
            <a:off x="2459067" y="5675153"/>
            <a:ext cx="406267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>
                <a:solidFill>
                  <a:srgbClr val="000000"/>
                </a:solidFill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Comparison between experimental and theoretical results</a:t>
            </a:r>
            <a:endParaRPr lang="it-IT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CCB5282-50FA-49D7-A60E-4D983CB14DA2}"/>
              </a:ext>
            </a:extLst>
          </p:cNvPr>
          <p:cNvSpPr/>
          <p:nvPr/>
        </p:nvSpPr>
        <p:spPr>
          <a:xfrm>
            <a:off x="184935" y="6380252"/>
            <a:ext cx="3051425" cy="33858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299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ACA8D-9C39-4127-B9AD-53C65A7C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ova Cond Light" panose="020B0306020202020204" pitchFamily="34" charset="0"/>
              </a:rPr>
              <a:t>Experiment: real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91908-CFF9-40FE-B1AE-505804431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23" y="1947650"/>
            <a:ext cx="4301178" cy="3464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EF750-290F-4C2A-8FAD-F4D730677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47650"/>
            <a:ext cx="4301177" cy="346451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B87BF37-915A-4FC0-BE0B-2F3287E9F423}"/>
              </a:ext>
            </a:extLst>
          </p:cNvPr>
          <p:cNvSpPr txBox="1"/>
          <p:nvPr/>
        </p:nvSpPr>
        <p:spPr>
          <a:xfrm>
            <a:off x="2825394" y="5521265"/>
            <a:ext cx="44428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>
                <a:solidFill>
                  <a:srgbClr val="000000"/>
                </a:solidFill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Humidity and temperature over time in the final test of the system</a:t>
            </a:r>
            <a:endParaRPr lang="it-IT" sz="130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ED0174A-CBCD-4567-9812-D26FEAA8E24F}"/>
              </a:ext>
            </a:extLst>
          </p:cNvPr>
          <p:cNvSpPr/>
          <p:nvPr/>
        </p:nvSpPr>
        <p:spPr>
          <a:xfrm>
            <a:off x="184935" y="6380252"/>
            <a:ext cx="3051425" cy="338582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807137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843</TotalTime>
  <Words>530</Words>
  <Application>Microsoft Office PowerPoint</Application>
  <PresentationFormat>On-screen Show (4:3)</PresentationFormat>
  <Paragraphs>138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Nova Cond Light</vt:lpstr>
      <vt:lpstr>Calibri</vt:lpstr>
      <vt:lpstr>Cambria Math</vt:lpstr>
      <vt:lpstr>Symbol</vt:lpstr>
      <vt:lpstr>Wingdings</vt:lpstr>
      <vt:lpstr>POLI</vt:lpstr>
      <vt:lpstr>Titolo presentazione sottotitolo</vt:lpstr>
      <vt:lpstr>Introduction</vt:lpstr>
      <vt:lpstr>Poll and Market Analysis </vt:lpstr>
      <vt:lpstr>System Description </vt:lpstr>
      <vt:lpstr>System Specification and General Architecture</vt:lpstr>
      <vt:lpstr>System Characteristics</vt:lpstr>
      <vt:lpstr>Prototype </vt:lpstr>
      <vt:lpstr>Experiments: physical model  </vt:lpstr>
      <vt:lpstr>Experiment: real application</vt:lpstr>
      <vt:lpstr>Conclusion </vt:lpstr>
      <vt:lpstr>PowerPoint Presentation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matteo baschieri</cp:lastModifiedBy>
  <cp:revision>47</cp:revision>
  <dcterms:created xsi:type="dcterms:W3CDTF">2015-05-26T12:27:57Z</dcterms:created>
  <dcterms:modified xsi:type="dcterms:W3CDTF">2021-03-12T14:30:42Z</dcterms:modified>
</cp:coreProperties>
</file>